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7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6" r:id="rId10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80" autoAdjust="0"/>
    <p:restoredTop sz="94718" autoAdjust="0"/>
  </p:normalViewPr>
  <p:slideViewPr>
    <p:cSldViewPr>
      <p:cViewPr varScale="1">
        <p:scale>
          <a:sx n="66" d="100"/>
          <a:sy n="66" d="100"/>
        </p:scale>
        <p:origin x="-552" y="-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A894CAF-A15F-44EA-93D3-5C57283A0A2E}" type="datetimeFigureOut">
              <a:rPr lang="fr-FR" smtClean="0"/>
              <a:pPr/>
              <a:t>20/03/2020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99CC61E-D07C-41E1-8AD3-C29D9041F9DD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C36B5-DCA9-43C6-9EBB-065DAF46BB66}" type="datetimeFigureOut">
              <a:rPr lang="fr-FR" smtClean="0"/>
              <a:pPr/>
              <a:t>20/03/2020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4C07A-9E7A-4411-B8DC-B0B64A58870C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C36B5-DCA9-43C6-9EBB-065DAF46BB66}" type="datetimeFigureOut">
              <a:rPr lang="fr-FR" smtClean="0"/>
              <a:pPr/>
              <a:t>20/03/2020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4C07A-9E7A-4411-B8DC-B0B64A58870C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C36B5-DCA9-43C6-9EBB-065DAF46BB66}" type="datetimeFigureOut">
              <a:rPr lang="fr-FR" smtClean="0"/>
              <a:pPr/>
              <a:t>20/03/2020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4C07A-9E7A-4411-B8DC-B0B64A58870C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C36B5-DCA9-43C6-9EBB-065DAF46BB66}" type="datetimeFigureOut">
              <a:rPr lang="fr-FR" smtClean="0"/>
              <a:pPr/>
              <a:t>20/03/2020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4C07A-9E7A-4411-B8DC-B0B64A58870C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C36B5-DCA9-43C6-9EBB-065DAF46BB66}" type="datetimeFigureOut">
              <a:rPr lang="fr-FR" smtClean="0"/>
              <a:pPr/>
              <a:t>20/03/2020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4C07A-9E7A-4411-B8DC-B0B64A58870C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C36B5-DCA9-43C6-9EBB-065DAF46BB66}" type="datetimeFigureOut">
              <a:rPr lang="fr-FR" smtClean="0"/>
              <a:pPr/>
              <a:t>20/03/2020</a:t>
            </a:fld>
            <a:endParaRPr lang="fr-FR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4C07A-9E7A-4411-B8DC-B0B64A58870C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C36B5-DCA9-43C6-9EBB-065DAF46BB66}" type="datetimeFigureOut">
              <a:rPr lang="fr-FR" smtClean="0"/>
              <a:pPr/>
              <a:t>20/03/2020</a:t>
            </a:fld>
            <a:endParaRPr lang="fr-FR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4C07A-9E7A-4411-B8DC-B0B64A58870C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C36B5-DCA9-43C6-9EBB-065DAF46BB66}" type="datetimeFigureOut">
              <a:rPr lang="fr-FR" smtClean="0"/>
              <a:pPr/>
              <a:t>20/03/2020</a:t>
            </a:fld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4C07A-9E7A-4411-B8DC-B0B64A58870C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C36B5-DCA9-43C6-9EBB-065DAF46BB66}" type="datetimeFigureOut">
              <a:rPr lang="fr-FR" smtClean="0"/>
              <a:pPr/>
              <a:t>20/03/2020</a:t>
            </a:fld>
            <a:endParaRPr lang="fr-FR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4C07A-9E7A-4411-B8DC-B0B64A58870C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C36B5-DCA9-43C6-9EBB-065DAF46BB66}" type="datetimeFigureOut">
              <a:rPr lang="fr-FR" smtClean="0"/>
              <a:pPr/>
              <a:t>20/03/2020</a:t>
            </a:fld>
            <a:endParaRPr lang="fr-FR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4C07A-9E7A-4411-B8DC-B0B64A58870C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C36B5-DCA9-43C6-9EBB-065DAF46BB66}" type="datetimeFigureOut">
              <a:rPr lang="fr-FR" smtClean="0"/>
              <a:pPr/>
              <a:t>20/03/2020</a:t>
            </a:fld>
            <a:endParaRPr lang="fr-FR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4C07A-9E7A-4411-B8DC-B0B64A58870C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7C36B5-DCA9-43C6-9EBB-065DAF46BB66}" type="datetimeFigureOut">
              <a:rPr lang="fr-FR" smtClean="0"/>
              <a:pPr/>
              <a:t>20/03/2020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54C07A-9E7A-4411-B8DC-B0B64A58870C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55576" y="188640"/>
            <a:ext cx="7467600" cy="1296144"/>
          </a:xfrm>
        </p:spPr>
        <p:txBody>
          <a:bodyPr>
            <a:normAutofit fontScale="90000"/>
          </a:bodyPr>
          <a:lstStyle/>
          <a:p>
            <a:pPr lvl="1" algn="ctr" rtl="0">
              <a:spcBef>
                <a:spcPct val="0"/>
              </a:spcBef>
            </a:pPr>
            <a:r>
              <a:rPr lang="fr-FR" sz="2500" b="1" cap="small" dirty="0" smtClean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fr-FR" sz="2500" b="1" cap="small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fr-FR" sz="2200" b="1" cap="small" dirty="0" smtClean="0">
                <a:solidFill>
                  <a:schemeClr val="accent1">
                    <a:lumMod val="75000"/>
                  </a:schemeClr>
                </a:solidFill>
              </a:rPr>
              <a:t>valorisation du patrimoine </a:t>
            </a:r>
            <a:r>
              <a:rPr lang="fr-FR" sz="2200" b="1" cap="small" dirty="0" smtClean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fr-FR" sz="2200" b="1" cap="small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fr-FR" sz="2200" b="1" cap="small" dirty="0" smtClean="0">
                <a:solidFill>
                  <a:schemeClr val="accent1">
                    <a:lumMod val="75000"/>
                  </a:schemeClr>
                </a:solidFill>
              </a:rPr>
              <a:t>Séance </a:t>
            </a:r>
            <a:br>
              <a:rPr lang="fr-FR" sz="2200" b="1" cap="small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fr-FR" sz="2200" b="1" cap="small" dirty="0" smtClean="0">
                <a:solidFill>
                  <a:schemeClr val="accent1">
                    <a:lumMod val="75000"/>
                  </a:schemeClr>
                </a:solidFill>
              </a:rPr>
              <a:t>du </a:t>
            </a:r>
            <a:r>
              <a:rPr lang="fr-FR" sz="2200" b="1" cap="small" dirty="0" smtClean="0">
                <a:solidFill>
                  <a:schemeClr val="accent1">
                    <a:lumMod val="75000"/>
                  </a:schemeClr>
                </a:solidFill>
              </a:rPr>
              <a:t>26/03/20120 </a:t>
            </a:r>
            <a:r>
              <a:rPr lang="fr-FR" sz="2500" b="1" cap="small" dirty="0" smtClean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fr-FR" sz="2500" b="1" cap="small" dirty="0" smtClean="0">
                <a:solidFill>
                  <a:schemeClr val="accent1">
                    <a:lumMod val="75000"/>
                  </a:schemeClr>
                </a:solidFill>
              </a:rPr>
            </a:br>
            <a:endParaRPr lang="fr-FR" sz="2500" b="1" cap="small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"/>
          </p:nvPr>
        </p:nvSpPr>
        <p:spPr>
          <a:xfrm>
            <a:off x="395536" y="1412776"/>
            <a:ext cx="8147248" cy="5112568"/>
          </a:xfrm>
        </p:spPr>
        <p:txBody>
          <a:bodyPr>
            <a:normAutofit fontScale="85000" lnSpcReduction="10000"/>
          </a:bodyPr>
          <a:lstStyle/>
          <a:p>
            <a:pPr marL="623888" indent="-174625" algn="just">
              <a:buNone/>
            </a:pPr>
            <a:r>
              <a:rPr lang="fr-FR" sz="2000" b="1" cap="small" dirty="0" smtClean="0">
                <a:solidFill>
                  <a:schemeClr val="accent1">
                    <a:lumMod val="75000"/>
                  </a:schemeClr>
                </a:solidFill>
              </a:rPr>
              <a:t>		</a:t>
            </a:r>
            <a:r>
              <a:rPr lang="fr-FR" sz="2100" b="1" cap="small" dirty="0" smtClean="0">
                <a:solidFill>
                  <a:schemeClr val="accent1">
                    <a:lumMod val="75000"/>
                  </a:schemeClr>
                </a:solidFill>
              </a:rPr>
              <a:t>3. </a:t>
            </a:r>
            <a:r>
              <a:rPr lang="fr-FR" sz="2800" b="1" cap="small" dirty="0" smtClean="0">
                <a:solidFill>
                  <a:schemeClr val="accent1">
                    <a:lumMod val="75000"/>
                  </a:schemeClr>
                </a:solidFill>
              </a:rPr>
              <a:t>Art et culture marocaine </a:t>
            </a:r>
            <a:endParaRPr lang="fr-FR" sz="2000" b="1" cap="small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algn="just">
              <a:buNone/>
            </a:pPr>
            <a:r>
              <a:rPr lang="fr-FR" sz="2400" dirty="0" smtClean="0"/>
              <a:t>		Bien </a:t>
            </a:r>
            <a:r>
              <a:rPr lang="fr-FR" sz="2400" dirty="0" smtClean="0"/>
              <a:t>avant le protectorat, une tradition artistique aussi riche que variée avait cours au Maroc. Pendant </a:t>
            </a:r>
            <a:r>
              <a:rPr lang="fr-FR" sz="2400" dirty="0" smtClean="0"/>
              <a:t>plus de </a:t>
            </a:r>
            <a:r>
              <a:rPr lang="fr-FR" sz="2400" dirty="0" smtClean="0"/>
              <a:t>mille ans, les Marocains ont développé leur univers visuel, produit d’un métissage culturel au sein de </a:t>
            </a:r>
            <a:r>
              <a:rPr lang="fr-FR" sz="2400" dirty="0" smtClean="0"/>
              <a:t>la civilisation </a:t>
            </a:r>
            <a:r>
              <a:rPr lang="fr-FR" sz="2400" dirty="0" smtClean="0"/>
              <a:t>arabo-islamique et notamment hispano-mauresque et berbère. Cet univers constitue un </a:t>
            </a:r>
            <a:r>
              <a:rPr lang="fr-FR" sz="2400" dirty="0" smtClean="0"/>
              <a:t>vaste complexe </a:t>
            </a:r>
            <a:r>
              <a:rPr lang="fr-FR" sz="2400" dirty="0" smtClean="0"/>
              <a:t>d'activités artistiques unies par un certain nombre de modalités, reconnues et identifiables, </a:t>
            </a:r>
            <a:r>
              <a:rPr lang="fr-FR" sz="2400" dirty="0" smtClean="0"/>
              <a:t>qui s'expriment </a:t>
            </a:r>
            <a:r>
              <a:rPr lang="fr-FR" sz="2400" dirty="0" smtClean="0"/>
              <a:t>à travers des techniques variées : mosaïque, peinture décorative, enluminure, architecture, etc.</a:t>
            </a:r>
          </a:p>
          <a:p>
            <a:pPr algn="just">
              <a:buNone/>
            </a:pPr>
            <a:r>
              <a:rPr lang="fr-FR" sz="2400" dirty="0" smtClean="0"/>
              <a:t>		Les </a:t>
            </a:r>
            <a:r>
              <a:rPr lang="fr-FR" sz="2400" dirty="0" smtClean="0"/>
              <a:t>mêmes motifs y habillent différents supports ; ainsi, une calligraphie ou une arabesque </a:t>
            </a:r>
            <a:r>
              <a:rPr lang="fr-FR" sz="2400" dirty="0" smtClean="0"/>
              <a:t>peuvent s'inscrire </a:t>
            </a:r>
            <a:r>
              <a:rPr lang="fr-FR" sz="2400" dirty="0" smtClean="0"/>
              <a:t>sur différents matériaux, un même motif géométrique, orner un tapis ou une poterie rurale </a:t>
            </a:r>
            <a:r>
              <a:rPr lang="fr-FR" sz="2400" dirty="0" smtClean="0"/>
              <a:t>et même </a:t>
            </a:r>
            <a:r>
              <a:rPr lang="fr-FR" sz="2400" dirty="0" smtClean="0"/>
              <a:t>le corps sous forme de tatouage. Il n'existe pas de frontières sémiotiques entre les </a:t>
            </a:r>
            <a:r>
              <a:rPr lang="fr-FR" sz="2400" dirty="0" smtClean="0"/>
              <a:t>différentes pratiques </a:t>
            </a:r>
            <a:r>
              <a:rPr lang="fr-FR" sz="2400" dirty="0" smtClean="0"/>
              <a:t>sociales (tissage, divination, magie...) où vient se déployer le vocabulaire formel. La </a:t>
            </a:r>
            <a:r>
              <a:rPr lang="fr-FR" sz="2400" dirty="0" smtClean="0"/>
              <a:t>permutation est </a:t>
            </a:r>
            <a:r>
              <a:rPr lang="fr-FR" sz="2400" dirty="0" smtClean="0"/>
              <a:t>remarquable de l'ouvrage simple et ordinaire à l'ouvrage extraordinaire, de l'objet profane à l'objet </a:t>
            </a:r>
            <a:r>
              <a:rPr lang="fr-FR" sz="2400" dirty="0" smtClean="0"/>
              <a:t>sacré et </a:t>
            </a:r>
            <a:r>
              <a:rPr lang="fr-FR" sz="2400" dirty="0" smtClean="0"/>
              <a:t>au corps.</a:t>
            </a:r>
          </a:p>
        </p:txBody>
      </p:sp>
      <p:sp>
        <p:nvSpPr>
          <p:cNvPr id="4" name="Espace réservé du pied de page 13"/>
          <p:cNvSpPr>
            <a:spLocks noGrp="1"/>
          </p:cNvSpPr>
          <p:nvPr>
            <p:ph type="ftr" sz="quarter" idx="4294967295"/>
          </p:nvPr>
        </p:nvSpPr>
        <p:spPr>
          <a:xfrm>
            <a:off x="251520" y="0"/>
            <a:ext cx="8496944" cy="365125"/>
          </a:xfrm>
          <a:prstGeom prst="rect">
            <a:avLst/>
          </a:prstGeom>
        </p:spPr>
        <p:txBody>
          <a:bodyPr/>
          <a:lstStyle/>
          <a:p>
            <a:r>
              <a:rPr lang="fr-FR" dirty="0" smtClean="0"/>
              <a:t>Tourisme Durable et Patrimoine                                                                                                                    DUT- MDME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sz="quarter" idx="1"/>
          </p:nvPr>
        </p:nvSpPr>
        <p:spPr>
          <a:xfrm>
            <a:off x="467544" y="1052736"/>
            <a:ext cx="8147248" cy="4608512"/>
          </a:xfrm>
        </p:spPr>
        <p:txBody>
          <a:bodyPr>
            <a:noAutofit/>
          </a:bodyPr>
          <a:lstStyle/>
          <a:p>
            <a:pPr algn="just">
              <a:buNone/>
            </a:pPr>
            <a:r>
              <a:rPr lang="fr-FR" sz="2000" dirty="0" smtClean="0"/>
              <a:t>		Si </a:t>
            </a:r>
            <a:r>
              <a:rPr lang="fr-FR" sz="2000" dirty="0" smtClean="0"/>
              <a:t>l’on s’en tient à la peinture on peut dire que contrairement aux pays ayant connu la domination </a:t>
            </a:r>
            <a:r>
              <a:rPr lang="fr-FR" sz="2000" dirty="0" smtClean="0"/>
              <a:t>ottomane, le </a:t>
            </a:r>
            <a:r>
              <a:rPr lang="fr-FR" sz="2000" dirty="0" smtClean="0"/>
              <a:t>Maroc n’a pas de tradition picturale, alors qu’en Algérie par exemple, l’art de la miniature, certes </a:t>
            </a:r>
            <a:r>
              <a:rPr lang="fr-FR" sz="2000" dirty="0" smtClean="0"/>
              <a:t>moins riche </a:t>
            </a:r>
            <a:r>
              <a:rPr lang="fr-FR" sz="2000" dirty="0" smtClean="0"/>
              <a:t>que celui des Empires perse et turc, a constitué une médiation progressive entre la feuille dessinée </a:t>
            </a:r>
            <a:r>
              <a:rPr lang="fr-FR" sz="2000" dirty="0" smtClean="0"/>
              <a:t>et la </a:t>
            </a:r>
            <a:r>
              <a:rPr lang="fr-FR" sz="2000" dirty="0" smtClean="0"/>
              <a:t>toile peinte.</a:t>
            </a:r>
          </a:p>
          <a:p>
            <a:pPr algn="just">
              <a:buNone/>
            </a:pPr>
            <a:r>
              <a:rPr lang="fr-FR" sz="2000" dirty="0" smtClean="0"/>
              <a:t>		La </a:t>
            </a:r>
            <a:r>
              <a:rPr lang="fr-FR" sz="2000" dirty="0" smtClean="0"/>
              <a:t>peinture de chevalet est arrivée au Maroc avec le protectorat chargée d’une histoire complexe, à </a:t>
            </a:r>
            <a:r>
              <a:rPr lang="fr-FR" sz="2000" dirty="0" smtClean="0"/>
              <a:t>l’image de </a:t>
            </a:r>
            <a:r>
              <a:rPr lang="fr-FR" sz="2000" dirty="0" smtClean="0"/>
              <a:t>la multitude de courants philosophiques, politiques, économiques et esthétiques qui agitèrent </a:t>
            </a:r>
            <a:r>
              <a:rPr lang="fr-FR" sz="2000" dirty="0" smtClean="0"/>
              <a:t>l’Europe depuis </a:t>
            </a:r>
            <a:r>
              <a:rPr lang="fr-FR" sz="2000" dirty="0" smtClean="0"/>
              <a:t>la Renaissance.</a:t>
            </a:r>
          </a:p>
          <a:p>
            <a:pPr algn="just">
              <a:buNone/>
            </a:pPr>
            <a:r>
              <a:rPr lang="fr-FR" sz="2000" dirty="0" smtClean="0"/>
              <a:t>		L’avènement </a:t>
            </a:r>
            <a:r>
              <a:rPr lang="fr-FR" sz="2000" dirty="0" smtClean="0"/>
              <a:t>de l'artiste en tant que créateur singulier, par opposition à l'artisan, est corrélatif à </a:t>
            </a:r>
            <a:r>
              <a:rPr lang="fr-FR" sz="2000" dirty="0" smtClean="0"/>
              <a:t>l'adoption de </a:t>
            </a:r>
            <a:r>
              <a:rPr lang="fr-FR" sz="2000" dirty="0" smtClean="0"/>
              <a:t>cet art et à la constitution d'une “ catégorie socialement distincte de professionnels de la </a:t>
            </a:r>
            <a:r>
              <a:rPr lang="fr-FR" sz="2000" dirty="0" smtClean="0"/>
              <a:t>production artistique19</a:t>
            </a:r>
            <a:r>
              <a:rPr lang="fr-FR" sz="2000" dirty="0" smtClean="0"/>
              <a:t>, de plus en plus enclins à ne connaître d'autres règles que celles de la tradition </a:t>
            </a:r>
            <a:r>
              <a:rPr lang="fr-FR" sz="2000" dirty="0" smtClean="0"/>
              <a:t>proprement artistique </a:t>
            </a:r>
            <a:r>
              <a:rPr lang="fr-FR" sz="2000" dirty="0" smtClean="0"/>
              <a:t>” , et de plus en plus en mesure de libérer leur imagination et les produits de leur création </a:t>
            </a:r>
            <a:r>
              <a:rPr lang="fr-FR" sz="2000" dirty="0" smtClean="0"/>
              <a:t>de toute </a:t>
            </a:r>
            <a:r>
              <a:rPr lang="fr-FR" sz="2000" dirty="0" smtClean="0"/>
              <a:t>exigence fonctionnelle et sociale. </a:t>
            </a:r>
            <a:endParaRPr lang="fr-FR" sz="1400" dirty="0"/>
          </a:p>
        </p:txBody>
      </p:sp>
      <p:sp>
        <p:nvSpPr>
          <p:cNvPr id="4" name="Espace réservé du pied de page 13"/>
          <p:cNvSpPr>
            <a:spLocks noGrp="1"/>
          </p:cNvSpPr>
          <p:nvPr>
            <p:ph type="ftr" sz="quarter" idx="4294967295"/>
          </p:nvPr>
        </p:nvSpPr>
        <p:spPr>
          <a:xfrm>
            <a:off x="251520" y="0"/>
            <a:ext cx="8496944" cy="365125"/>
          </a:xfrm>
          <a:prstGeom prst="rect">
            <a:avLst/>
          </a:prstGeom>
        </p:spPr>
        <p:txBody>
          <a:bodyPr/>
          <a:lstStyle/>
          <a:p>
            <a:r>
              <a:rPr lang="fr-FR" dirty="0" smtClean="0"/>
              <a:t>Tourisme Durable et Patrimoine                                                                                                                    DUT- MDME</a:t>
            </a:r>
            <a:endParaRPr lang="fr-FR" dirty="0"/>
          </a:p>
        </p:txBody>
      </p:sp>
      <p:sp>
        <p:nvSpPr>
          <p:cNvPr id="5" name="Titre 4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648072"/>
          </a:xfrm>
        </p:spPr>
        <p:txBody>
          <a:bodyPr>
            <a:noAutofit/>
          </a:bodyPr>
          <a:lstStyle/>
          <a:p>
            <a:r>
              <a:rPr lang="fr-FR" sz="1800" b="1" dirty="0" smtClean="0"/>
              <a:t>3.1. LA </a:t>
            </a:r>
            <a:r>
              <a:rPr lang="fr-FR" sz="1800" b="1" dirty="0" smtClean="0"/>
              <a:t>PEINTURE DE CHEVALET : UNE RUPTURE CULTURELLE RADICALE</a:t>
            </a:r>
            <a:endParaRPr lang="fr-FR" sz="1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sz="quarter" idx="1"/>
          </p:nvPr>
        </p:nvSpPr>
        <p:spPr>
          <a:xfrm>
            <a:off x="467544" y="1484784"/>
            <a:ext cx="8147248" cy="4608512"/>
          </a:xfrm>
        </p:spPr>
        <p:txBody>
          <a:bodyPr>
            <a:noAutofit/>
          </a:bodyPr>
          <a:lstStyle/>
          <a:p>
            <a:pPr algn="just">
              <a:buNone/>
            </a:pPr>
            <a:r>
              <a:rPr lang="fr-FR" sz="2000" dirty="0" smtClean="0"/>
              <a:t>	</a:t>
            </a:r>
            <a:r>
              <a:rPr lang="fr-FR" sz="2000" dirty="0" smtClean="0"/>
              <a:t>	En </a:t>
            </a:r>
            <a:r>
              <a:rPr lang="fr-FR" sz="2000" dirty="0" smtClean="0"/>
              <a:t>somme, le nouveau fait pictural implique la rupture sociale </a:t>
            </a:r>
            <a:r>
              <a:rPr lang="fr-FR" sz="2000" dirty="0" smtClean="0"/>
              <a:t>et intellectuelle</a:t>
            </a:r>
            <a:r>
              <a:rPr lang="fr-FR" sz="2000" dirty="0" smtClean="0"/>
              <a:t>, rupture entre l'artiste et l'artisan, et plus généralement entre l'intellectuel et le lettré</a:t>
            </a:r>
            <a:r>
              <a:rPr lang="fr-FR" sz="2000" dirty="0" smtClean="0"/>
              <a:t>.</a:t>
            </a:r>
          </a:p>
          <a:p>
            <a:pPr algn="just">
              <a:buNone/>
            </a:pPr>
            <a:r>
              <a:rPr lang="fr-FR" sz="2000" dirty="0" smtClean="0"/>
              <a:t>	</a:t>
            </a:r>
            <a:r>
              <a:rPr lang="fr-FR" sz="2000" dirty="0" smtClean="0"/>
              <a:t>	Au </a:t>
            </a:r>
            <a:r>
              <a:rPr lang="fr-FR" sz="2000" dirty="0" smtClean="0"/>
              <a:t>Maroc, le tableau de chevalet ne remonte nullement à la pratique artistique traditionnelle, </a:t>
            </a:r>
            <a:r>
              <a:rPr lang="fr-FR" sz="2000" dirty="0" smtClean="0"/>
              <a:t>à l'arabesque</a:t>
            </a:r>
            <a:r>
              <a:rPr lang="fr-FR" sz="2000" dirty="0" smtClean="0"/>
              <a:t>, à la calligraphie ou à l'ornementation inscrite sur l'architecture et les objets de la </a:t>
            </a:r>
            <a:r>
              <a:rPr lang="fr-FR" sz="2000" dirty="0" smtClean="0"/>
              <a:t>vie quotidienne</a:t>
            </a:r>
            <a:r>
              <a:rPr lang="fr-FR" sz="2000" dirty="0" smtClean="0"/>
              <a:t>, même si certains artistes marocains revendiquent cette filiation par l'utilisation plus ou </a:t>
            </a:r>
            <a:r>
              <a:rPr lang="fr-FR" sz="2000" dirty="0" smtClean="0"/>
              <a:t>moins libre </a:t>
            </a:r>
            <a:r>
              <a:rPr lang="fr-FR" sz="2000" dirty="0" smtClean="0"/>
              <a:t>de leurs motifs, de leurs matières et de leurs formes. </a:t>
            </a:r>
            <a:endParaRPr lang="fr-FR" sz="2000" dirty="0" smtClean="0"/>
          </a:p>
          <a:p>
            <a:pPr algn="just">
              <a:buNone/>
            </a:pPr>
            <a:r>
              <a:rPr lang="fr-FR" sz="2000" dirty="0" smtClean="0"/>
              <a:t>	</a:t>
            </a:r>
            <a:r>
              <a:rPr lang="fr-FR" sz="2000" dirty="0" smtClean="0"/>
              <a:t>	Dire </a:t>
            </a:r>
            <a:r>
              <a:rPr lang="fr-FR" sz="2000" dirty="0" smtClean="0"/>
              <a:t>que le savoir visuel traditionnel est le </a:t>
            </a:r>
            <a:r>
              <a:rPr lang="fr-FR" sz="2000" dirty="0" smtClean="0"/>
              <a:t>germe de </a:t>
            </a:r>
            <a:r>
              <a:rPr lang="fr-FR" sz="2000" dirty="0" smtClean="0"/>
              <a:t>l'expression contemporaine, c'est construire une histoire linéaire qui confond les pratiques, les mots </a:t>
            </a:r>
            <a:r>
              <a:rPr lang="fr-FR" sz="2000" dirty="0" smtClean="0"/>
              <a:t>et les </a:t>
            </a:r>
            <a:r>
              <a:rPr lang="fr-FR" sz="2000" dirty="0" smtClean="0"/>
              <a:t>choses.</a:t>
            </a:r>
            <a:endParaRPr lang="fr-FR" sz="1400" dirty="0"/>
          </a:p>
        </p:txBody>
      </p:sp>
      <p:sp>
        <p:nvSpPr>
          <p:cNvPr id="4" name="Espace réservé du pied de page 13"/>
          <p:cNvSpPr>
            <a:spLocks noGrp="1"/>
          </p:cNvSpPr>
          <p:nvPr>
            <p:ph type="ftr" sz="quarter" idx="4294967295"/>
          </p:nvPr>
        </p:nvSpPr>
        <p:spPr>
          <a:xfrm>
            <a:off x="251520" y="0"/>
            <a:ext cx="8496944" cy="365125"/>
          </a:xfrm>
          <a:prstGeom prst="rect">
            <a:avLst/>
          </a:prstGeom>
        </p:spPr>
        <p:txBody>
          <a:bodyPr/>
          <a:lstStyle/>
          <a:p>
            <a:r>
              <a:rPr lang="fr-FR" dirty="0" smtClean="0"/>
              <a:t>Tourisme Durable et Patrimoine                                                                                                                    DUT- MDME</a:t>
            </a:r>
            <a:endParaRPr lang="fr-FR" dirty="0"/>
          </a:p>
        </p:txBody>
      </p:sp>
      <p:sp>
        <p:nvSpPr>
          <p:cNvPr id="5" name="Titre 4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648072"/>
          </a:xfrm>
        </p:spPr>
        <p:txBody>
          <a:bodyPr>
            <a:noAutofit/>
          </a:bodyPr>
          <a:lstStyle/>
          <a:p>
            <a:r>
              <a:rPr lang="fr-FR" sz="1800" b="1" dirty="0" smtClean="0"/>
              <a:t>3.1. LA </a:t>
            </a:r>
            <a:r>
              <a:rPr lang="fr-FR" sz="1800" b="1" dirty="0" smtClean="0"/>
              <a:t>PEINTURE DE CHEVALET : UNE RUPTURE CULTURELLE RADICALE</a:t>
            </a:r>
            <a:endParaRPr lang="fr-FR" sz="1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sz="quarter" idx="1"/>
          </p:nvPr>
        </p:nvSpPr>
        <p:spPr>
          <a:xfrm>
            <a:off x="539552" y="1412776"/>
            <a:ext cx="8147248" cy="4608512"/>
          </a:xfrm>
        </p:spPr>
        <p:txBody>
          <a:bodyPr>
            <a:noAutofit/>
          </a:bodyPr>
          <a:lstStyle/>
          <a:p>
            <a:pPr algn="just">
              <a:buNone/>
            </a:pPr>
            <a:r>
              <a:rPr lang="fr-FR" sz="2000" dirty="0" smtClean="0"/>
              <a:t>	</a:t>
            </a:r>
            <a:r>
              <a:rPr lang="fr-FR" sz="2000" dirty="0" smtClean="0"/>
              <a:t>	Adoptant </a:t>
            </a:r>
            <a:r>
              <a:rPr lang="fr-FR" sz="2000" dirty="0" smtClean="0"/>
              <a:t>tableau et pinceaux, cette première génération de peintres concourut involontairement à </a:t>
            </a:r>
            <a:r>
              <a:rPr lang="fr-FR" sz="2000" dirty="0" smtClean="0"/>
              <a:t>la genèse </a:t>
            </a:r>
            <a:r>
              <a:rPr lang="fr-FR" sz="2000" dirty="0" smtClean="0"/>
              <a:t>de l’art moderne au Maroc ; ils sont de ce fait considérés comme les précurseurs de la rupture </a:t>
            </a:r>
            <a:r>
              <a:rPr lang="fr-FR" sz="2000" dirty="0" smtClean="0"/>
              <a:t>avec la </a:t>
            </a:r>
            <a:r>
              <a:rPr lang="fr-FR" sz="2000" dirty="0" smtClean="0"/>
              <a:t>tradition. Citons El-</a:t>
            </a:r>
            <a:r>
              <a:rPr lang="fr-FR" sz="2000" dirty="0" err="1" smtClean="0"/>
              <a:t>Menebhi</a:t>
            </a:r>
            <a:r>
              <a:rPr lang="fr-FR" sz="2000" dirty="0" smtClean="0"/>
              <a:t> et </a:t>
            </a:r>
            <a:r>
              <a:rPr lang="fr-FR" sz="2000" dirty="0" err="1" smtClean="0"/>
              <a:t>Rbati</a:t>
            </a:r>
            <a:r>
              <a:rPr lang="fr-FR" sz="2000" dirty="0" smtClean="0"/>
              <a:t> de Tanger, Ben </a:t>
            </a:r>
            <a:r>
              <a:rPr lang="fr-FR" sz="2000" dirty="0" err="1" smtClean="0"/>
              <a:t>Larbi</a:t>
            </a:r>
            <a:r>
              <a:rPr lang="fr-FR" sz="2000" dirty="0" smtClean="0"/>
              <a:t> </a:t>
            </a:r>
            <a:r>
              <a:rPr lang="fr-FR" sz="2000" dirty="0" err="1" smtClean="0"/>
              <a:t>El-Fassi</a:t>
            </a:r>
            <a:r>
              <a:rPr lang="fr-FR" sz="2000" dirty="0" smtClean="0"/>
              <a:t>, </a:t>
            </a:r>
            <a:r>
              <a:rPr lang="fr-FR" sz="2000" dirty="0" err="1" smtClean="0"/>
              <a:t>Jilali</a:t>
            </a:r>
            <a:r>
              <a:rPr lang="fr-FR" sz="2000" dirty="0" smtClean="0"/>
              <a:t> Ben </a:t>
            </a:r>
            <a:r>
              <a:rPr lang="fr-FR" sz="2000" dirty="0" err="1" smtClean="0"/>
              <a:t>Chelam</a:t>
            </a:r>
            <a:r>
              <a:rPr lang="fr-FR" sz="2000" dirty="0" smtClean="0"/>
              <a:t> de Rabat, </a:t>
            </a:r>
            <a:r>
              <a:rPr lang="fr-FR" sz="2000" dirty="0" smtClean="0"/>
              <a:t>qualifiés de </a:t>
            </a:r>
            <a:r>
              <a:rPr lang="fr-FR" sz="2000" dirty="0" smtClean="0"/>
              <a:t>“ néo-impressionnistes ”, les premiers à peindre à la gouache des tableaux figuratifs anecdotiques. </a:t>
            </a:r>
            <a:endParaRPr lang="fr-FR" sz="2000" dirty="0" smtClean="0"/>
          </a:p>
          <a:p>
            <a:pPr algn="just">
              <a:buNone/>
            </a:pPr>
            <a:r>
              <a:rPr lang="fr-FR" sz="2000" dirty="0" smtClean="0"/>
              <a:t>	</a:t>
            </a:r>
            <a:r>
              <a:rPr lang="fr-FR" sz="2000" dirty="0" smtClean="0"/>
              <a:t>	Les paysages </a:t>
            </a:r>
            <a:r>
              <a:rPr lang="fr-FR" sz="2000" dirty="0" smtClean="0"/>
              <a:t>et les scènes de genre sont leurs thèmes de prédilection, sur le modèle de leurs </a:t>
            </a:r>
            <a:r>
              <a:rPr lang="fr-FR" sz="2000" dirty="0" smtClean="0"/>
              <a:t>maîtres européens</a:t>
            </a:r>
            <a:r>
              <a:rPr lang="fr-FR" sz="2000" dirty="0" smtClean="0"/>
              <a:t>. Ce regard quasi ethnographique sur leur monde social fut la première tentative </a:t>
            </a:r>
            <a:r>
              <a:rPr lang="fr-FR" sz="2000" dirty="0" smtClean="0"/>
              <a:t>picturale rompant </a:t>
            </a:r>
            <a:r>
              <a:rPr lang="fr-FR" sz="2000" dirty="0" smtClean="0"/>
              <a:t>avec la tradition des peintres miniaturistes de la culture arabo-islamique ainsi que celle </a:t>
            </a:r>
            <a:r>
              <a:rPr lang="fr-FR" sz="2000" dirty="0" smtClean="0"/>
              <a:t>des peintres </a:t>
            </a:r>
            <a:r>
              <a:rPr lang="fr-FR" sz="2000" dirty="0" smtClean="0"/>
              <a:t>imagiers populaires contemporains.</a:t>
            </a:r>
            <a:endParaRPr lang="fr-FR" sz="1400" dirty="0"/>
          </a:p>
        </p:txBody>
      </p:sp>
      <p:sp>
        <p:nvSpPr>
          <p:cNvPr id="4" name="Espace réservé du pied de page 13"/>
          <p:cNvSpPr>
            <a:spLocks noGrp="1"/>
          </p:cNvSpPr>
          <p:nvPr>
            <p:ph type="ftr" sz="quarter" idx="4294967295"/>
          </p:nvPr>
        </p:nvSpPr>
        <p:spPr>
          <a:xfrm>
            <a:off x="251520" y="0"/>
            <a:ext cx="8496944" cy="365125"/>
          </a:xfrm>
          <a:prstGeom prst="rect">
            <a:avLst/>
          </a:prstGeom>
        </p:spPr>
        <p:txBody>
          <a:bodyPr/>
          <a:lstStyle/>
          <a:p>
            <a:r>
              <a:rPr lang="fr-FR" dirty="0" smtClean="0"/>
              <a:t>Tourisme Durable et Patrimoine                                                                                                                    DUT- MDME</a:t>
            </a:r>
            <a:endParaRPr lang="fr-FR" dirty="0"/>
          </a:p>
        </p:txBody>
      </p:sp>
      <p:sp>
        <p:nvSpPr>
          <p:cNvPr id="5" name="Titre 4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648072"/>
          </a:xfrm>
        </p:spPr>
        <p:txBody>
          <a:bodyPr>
            <a:noAutofit/>
          </a:bodyPr>
          <a:lstStyle/>
          <a:p>
            <a:r>
              <a:rPr lang="fr-FR" sz="1800" b="1" dirty="0" smtClean="0"/>
              <a:t>3.2. LES </a:t>
            </a:r>
            <a:r>
              <a:rPr lang="fr-FR" sz="1800" b="1" dirty="0" smtClean="0"/>
              <a:t>PRÉCURSEURS</a:t>
            </a:r>
            <a:endParaRPr lang="fr-FR" sz="1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sz="quarter" idx="1"/>
          </p:nvPr>
        </p:nvSpPr>
        <p:spPr>
          <a:xfrm>
            <a:off x="539552" y="1412776"/>
            <a:ext cx="8147248" cy="4608512"/>
          </a:xfrm>
        </p:spPr>
        <p:txBody>
          <a:bodyPr>
            <a:noAutofit/>
          </a:bodyPr>
          <a:lstStyle/>
          <a:p>
            <a:pPr algn="just">
              <a:buNone/>
            </a:pPr>
            <a:r>
              <a:rPr lang="fr-FR" sz="2000" dirty="0" smtClean="0"/>
              <a:t>		L’œuvre </a:t>
            </a:r>
            <a:r>
              <a:rPr lang="fr-FR" sz="2000" dirty="0" smtClean="0"/>
              <a:t>de ces précurseurs ne présente pas d’intérêt particulier du point de vue pictural, sinon celui </a:t>
            </a:r>
            <a:r>
              <a:rPr lang="fr-FR" sz="2000" dirty="0" smtClean="0"/>
              <a:t>d’avoir inauguré </a:t>
            </a:r>
            <a:r>
              <a:rPr lang="fr-FR" sz="2000" dirty="0" smtClean="0"/>
              <a:t>une pratique nouvelle : la peinture de chevalet dans une société </a:t>
            </a:r>
            <a:r>
              <a:rPr lang="fr-FR" sz="2000" dirty="0" smtClean="0"/>
              <a:t>que ne </a:t>
            </a:r>
            <a:r>
              <a:rPr lang="fr-FR" sz="2000" dirty="0" smtClean="0"/>
              <a:t>la connaissait pas. </a:t>
            </a:r>
            <a:r>
              <a:rPr lang="fr-FR" sz="2000" dirty="0" smtClean="0"/>
              <a:t>Malgré tout </a:t>
            </a:r>
            <a:r>
              <a:rPr lang="fr-FR" sz="2000" dirty="0" smtClean="0"/>
              <a:t>ce que pouvaient dire les critiques, leur principale valeur fut </a:t>
            </a:r>
            <a:r>
              <a:rPr lang="fr-FR" sz="2000" dirty="0" smtClean="0"/>
              <a:t>d s’éloigner </a:t>
            </a:r>
            <a:r>
              <a:rPr lang="fr-FR" sz="2000" dirty="0" smtClean="0"/>
              <a:t>d’emblée de l'académisme.</a:t>
            </a:r>
          </a:p>
          <a:p>
            <a:pPr algn="just">
              <a:buNone/>
            </a:pPr>
            <a:r>
              <a:rPr lang="fr-FR" sz="2000" dirty="0" smtClean="0"/>
              <a:t>		D’ailleurs</a:t>
            </a:r>
            <a:r>
              <a:rPr lang="fr-FR" sz="2000" dirty="0" smtClean="0"/>
              <a:t>, le régime du protectorat n’installera pas aussitôt d’école des </a:t>
            </a:r>
            <a:r>
              <a:rPr lang="fr-FR" sz="2000" dirty="0" smtClean="0"/>
              <a:t>Beaux-arts </a:t>
            </a:r>
            <a:r>
              <a:rPr lang="fr-FR" sz="2000" dirty="0" smtClean="0"/>
              <a:t>au Maroc afin </a:t>
            </a:r>
            <a:r>
              <a:rPr lang="fr-FR" sz="2000" dirty="0" smtClean="0"/>
              <a:t>de permettre </a:t>
            </a:r>
            <a:r>
              <a:rPr lang="fr-FR" sz="2000" dirty="0" smtClean="0"/>
              <a:t>au peintre d’incorporer les codes, de maîtriser les connaissances de la nouvelle esthétique et </a:t>
            </a:r>
            <a:r>
              <a:rPr lang="fr-FR" sz="2000" dirty="0" smtClean="0"/>
              <a:t>de se </a:t>
            </a:r>
            <a:r>
              <a:rPr lang="fr-FR" sz="2000" dirty="0" smtClean="0"/>
              <a:t>hisser en “ sujet créateur ”, en individu distinct de la masse des artisans signant ses </a:t>
            </a:r>
            <a:r>
              <a:rPr lang="fr-FR" sz="2000" dirty="0" smtClean="0"/>
              <a:t>œuvres, </a:t>
            </a:r>
            <a:r>
              <a:rPr lang="fr-FR" sz="2000" dirty="0" smtClean="0"/>
              <a:t>voire </a:t>
            </a:r>
            <a:r>
              <a:rPr lang="fr-FR" sz="2000" dirty="0" smtClean="0"/>
              <a:t>en intellectuel </a:t>
            </a:r>
            <a:r>
              <a:rPr lang="fr-FR" sz="2000" dirty="0" smtClean="0"/>
              <a:t>à égalité avec le lettré, l’homme de l’écrit ou de parole de la culture théologique traditionnelle.</a:t>
            </a:r>
            <a:endParaRPr lang="fr-FR" sz="1400" dirty="0"/>
          </a:p>
        </p:txBody>
      </p:sp>
      <p:sp>
        <p:nvSpPr>
          <p:cNvPr id="4" name="Espace réservé du pied de page 13"/>
          <p:cNvSpPr>
            <a:spLocks noGrp="1"/>
          </p:cNvSpPr>
          <p:nvPr>
            <p:ph type="ftr" sz="quarter" idx="4294967295"/>
          </p:nvPr>
        </p:nvSpPr>
        <p:spPr>
          <a:xfrm>
            <a:off x="251520" y="0"/>
            <a:ext cx="8496944" cy="365125"/>
          </a:xfrm>
          <a:prstGeom prst="rect">
            <a:avLst/>
          </a:prstGeom>
        </p:spPr>
        <p:txBody>
          <a:bodyPr/>
          <a:lstStyle/>
          <a:p>
            <a:r>
              <a:rPr lang="fr-FR" dirty="0" smtClean="0"/>
              <a:t>Tourisme Durable et Patrimoine                                                                                                                    DUT- MDME</a:t>
            </a:r>
            <a:endParaRPr lang="fr-FR" dirty="0"/>
          </a:p>
        </p:txBody>
      </p:sp>
      <p:sp>
        <p:nvSpPr>
          <p:cNvPr id="5" name="Titre 4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648072"/>
          </a:xfrm>
        </p:spPr>
        <p:txBody>
          <a:bodyPr>
            <a:noAutofit/>
          </a:bodyPr>
          <a:lstStyle/>
          <a:p>
            <a:r>
              <a:rPr lang="fr-FR" sz="1800" b="1" dirty="0" smtClean="0"/>
              <a:t>3.2. LES </a:t>
            </a:r>
            <a:r>
              <a:rPr lang="fr-FR" sz="1800" b="1" dirty="0" smtClean="0"/>
              <a:t>PRÉCURSEURS</a:t>
            </a:r>
            <a:endParaRPr lang="fr-FR" sz="1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sz="quarter" idx="1"/>
          </p:nvPr>
        </p:nvSpPr>
        <p:spPr>
          <a:xfrm>
            <a:off x="539552" y="1412776"/>
            <a:ext cx="8147248" cy="4608512"/>
          </a:xfrm>
        </p:spPr>
        <p:txBody>
          <a:bodyPr>
            <a:noAutofit/>
          </a:bodyPr>
          <a:lstStyle/>
          <a:p>
            <a:pPr algn="just">
              <a:buNone/>
            </a:pPr>
            <a:r>
              <a:rPr lang="fr-FR" sz="2000" dirty="0" smtClean="0"/>
              <a:t>		L’indépendance </a:t>
            </a:r>
            <a:r>
              <a:rPr lang="fr-FR" sz="2000" dirty="0" smtClean="0"/>
              <a:t>permit d’abord l’éclosion d’une génération d’artistes (nés entre 1930 et 1940) qui se </a:t>
            </a:r>
            <a:r>
              <a:rPr lang="fr-FR" sz="2000" dirty="0" smtClean="0"/>
              <a:t>forma aux </a:t>
            </a:r>
            <a:r>
              <a:rPr lang="fr-FR" sz="2000" dirty="0" smtClean="0"/>
              <a:t>techniques et aux débats picturaux agitant l’Europe des années 50 et 60 en y séjournant grâce à </a:t>
            </a:r>
            <a:r>
              <a:rPr lang="fr-FR" sz="2000" dirty="0" smtClean="0"/>
              <a:t>des bourses </a:t>
            </a:r>
            <a:r>
              <a:rPr lang="fr-FR" sz="2000" dirty="0" smtClean="0"/>
              <a:t>d’étude. Dans le cadre d’échanges euro-marocains, J. </a:t>
            </a:r>
            <a:r>
              <a:rPr lang="fr-FR" sz="2000" dirty="0" err="1" smtClean="0"/>
              <a:t>Gharbaoui</a:t>
            </a:r>
            <a:r>
              <a:rPr lang="fr-FR" sz="2000" dirty="0" smtClean="0"/>
              <a:t>, A. </a:t>
            </a:r>
            <a:r>
              <a:rPr lang="fr-FR" sz="2000" dirty="0" err="1" smtClean="0"/>
              <a:t>Cherkaoui</a:t>
            </a:r>
            <a:r>
              <a:rPr lang="fr-FR" sz="2000" dirty="0" smtClean="0"/>
              <a:t>, F. </a:t>
            </a:r>
            <a:r>
              <a:rPr lang="fr-FR" sz="2000" dirty="0" err="1" smtClean="0"/>
              <a:t>Belkahia</a:t>
            </a:r>
            <a:r>
              <a:rPr lang="fr-FR" sz="2000" dirty="0" smtClean="0"/>
              <a:t>, </a:t>
            </a:r>
            <a:r>
              <a:rPr lang="fr-FR" sz="2000" dirty="0" smtClean="0"/>
              <a:t>M. </a:t>
            </a:r>
            <a:r>
              <a:rPr lang="fr-FR" sz="2000" dirty="0" err="1" smtClean="0"/>
              <a:t>Melehi</a:t>
            </a:r>
            <a:r>
              <a:rPr lang="fr-FR" sz="2000" dirty="0" smtClean="0"/>
              <a:t>, M. </a:t>
            </a:r>
            <a:r>
              <a:rPr lang="fr-FR" sz="2000" dirty="0" err="1" smtClean="0"/>
              <a:t>Meghara</a:t>
            </a:r>
            <a:r>
              <a:rPr lang="fr-FR" sz="2000" dirty="0" smtClean="0"/>
              <a:t>, S. </a:t>
            </a:r>
            <a:r>
              <a:rPr lang="fr-FR" sz="2000" dirty="0" err="1" smtClean="0"/>
              <a:t>Cheffaj</a:t>
            </a:r>
            <a:r>
              <a:rPr lang="fr-FR" sz="2000" dirty="0" smtClean="0"/>
              <a:t>, M. </a:t>
            </a:r>
            <a:r>
              <a:rPr lang="fr-FR" sz="2000" dirty="0" err="1" smtClean="0"/>
              <a:t>Chebaa</a:t>
            </a:r>
            <a:r>
              <a:rPr lang="fr-FR" sz="2000" dirty="0" smtClean="0"/>
              <a:t> et d'autres encore partirent ainsi pour la France, l’Espagne </a:t>
            </a:r>
            <a:r>
              <a:rPr lang="fr-FR" sz="2000" dirty="0" smtClean="0"/>
              <a:t>ou l’Italie</a:t>
            </a:r>
            <a:r>
              <a:rPr lang="fr-FR" sz="2000" dirty="0" smtClean="0"/>
              <a:t>, forts de leur désir d’évasion, de leur volonté de connaissance de la culture occidentale et </a:t>
            </a:r>
            <a:r>
              <a:rPr lang="fr-FR" sz="2000" dirty="0" smtClean="0"/>
              <a:t>d’une nécessité </a:t>
            </a:r>
            <a:r>
              <a:rPr lang="fr-FR" sz="2000" dirty="0" smtClean="0"/>
              <a:t>de la quête de soi à travers la compréhension de l’Autre</a:t>
            </a:r>
            <a:r>
              <a:rPr lang="fr-FR" sz="2000" dirty="0" smtClean="0"/>
              <a:t>.</a:t>
            </a:r>
            <a:endParaRPr lang="fr-FR" sz="2000" dirty="0" smtClean="0"/>
          </a:p>
          <a:p>
            <a:pPr algn="just">
              <a:buNone/>
            </a:pPr>
            <a:r>
              <a:rPr lang="fr-FR" sz="2000" dirty="0" smtClean="0"/>
              <a:t>		Ces </a:t>
            </a:r>
            <a:r>
              <a:rPr lang="fr-FR" sz="2000" dirty="0" smtClean="0"/>
              <a:t>peintres “ fondateurs ” s’élevèrent rapidement contre les structures archaïques et le goût ambiant </a:t>
            </a:r>
            <a:r>
              <a:rPr lang="fr-FR" sz="2000" dirty="0" smtClean="0"/>
              <a:t>de l’époque</a:t>
            </a:r>
            <a:r>
              <a:rPr lang="fr-FR" sz="2000" dirty="0" smtClean="0"/>
              <a:t>. La pratique picturale alors connue et appréciée était, nous l’avons vu, celle des </a:t>
            </a:r>
            <a:r>
              <a:rPr lang="fr-FR" sz="2000" dirty="0" smtClean="0"/>
              <a:t>peintres autodidactes </a:t>
            </a:r>
            <a:r>
              <a:rPr lang="fr-FR" sz="2000" dirty="0" smtClean="0"/>
              <a:t>figuratifs parfois dits “ naïfs ”. Le sens et les formes abstraites de l’art moderne </a:t>
            </a:r>
            <a:r>
              <a:rPr lang="fr-FR" sz="2000" dirty="0" smtClean="0"/>
              <a:t>restaient encore </a:t>
            </a:r>
            <a:r>
              <a:rPr lang="fr-FR" sz="2000" dirty="0" smtClean="0"/>
              <a:t>étrangers à la société. </a:t>
            </a:r>
            <a:endParaRPr lang="fr-FR" sz="2000" dirty="0"/>
          </a:p>
        </p:txBody>
      </p:sp>
      <p:sp>
        <p:nvSpPr>
          <p:cNvPr id="4" name="Espace réservé du pied de page 13"/>
          <p:cNvSpPr>
            <a:spLocks noGrp="1"/>
          </p:cNvSpPr>
          <p:nvPr>
            <p:ph type="ftr" sz="quarter" idx="4294967295"/>
          </p:nvPr>
        </p:nvSpPr>
        <p:spPr>
          <a:xfrm>
            <a:off x="251520" y="0"/>
            <a:ext cx="8496944" cy="365125"/>
          </a:xfrm>
          <a:prstGeom prst="rect">
            <a:avLst/>
          </a:prstGeom>
        </p:spPr>
        <p:txBody>
          <a:bodyPr/>
          <a:lstStyle/>
          <a:p>
            <a:r>
              <a:rPr lang="fr-FR" dirty="0" smtClean="0"/>
              <a:t>Tourisme Durable et Patrimoine                                                                                                                    DUT- MDME</a:t>
            </a:r>
            <a:endParaRPr lang="fr-FR" dirty="0"/>
          </a:p>
        </p:txBody>
      </p:sp>
      <p:sp>
        <p:nvSpPr>
          <p:cNvPr id="5" name="Titre 4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648072"/>
          </a:xfrm>
        </p:spPr>
        <p:txBody>
          <a:bodyPr>
            <a:noAutofit/>
          </a:bodyPr>
          <a:lstStyle/>
          <a:p>
            <a:r>
              <a:rPr lang="fr-FR" sz="1800" b="1" dirty="0" smtClean="0"/>
              <a:t>3.3. LA </a:t>
            </a:r>
            <a:r>
              <a:rPr lang="fr-FR" sz="1800" b="1" dirty="0" smtClean="0"/>
              <a:t>PEINTURE DE L’INDÉPENDANCE</a:t>
            </a:r>
            <a:endParaRPr lang="fr-FR" sz="1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sz="quarter" idx="1"/>
          </p:nvPr>
        </p:nvSpPr>
        <p:spPr>
          <a:xfrm>
            <a:off x="539552" y="1412776"/>
            <a:ext cx="8147248" cy="4608512"/>
          </a:xfrm>
        </p:spPr>
        <p:txBody>
          <a:bodyPr>
            <a:noAutofit/>
          </a:bodyPr>
          <a:lstStyle/>
          <a:p>
            <a:pPr algn="just">
              <a:buNone/>
            </a:pPr>
            <a:r>
              <a:rPr lang="fr-FR" sz="2000" dirty="0" smtClean="0"/>
              <a:t>		L’œuvre </a:t>
            </a:r>
            <a:r>
              <a:rPr lang="fr-FR" sz="2000" dirty="0" smtClean="0"/>
              <a:t>de ces précurseurs ne présente pas d’intérêt particulier du point de vue pictural, sinon celui </a:t>
            </a:r>
            <a:r>
              <a:rPr lang="fr-FR" sz="2000" dirty="0" smtClean="0"/>
              <a:t>d’avoir inauguré </a:t>
            </a:r>
            <a:r>
              <a:rPr lang="fr-FR" sz="2000" dirty="0" smtClean="0"/>
              <a:t>une pratique nouvelle : la peinture de chevalet dans une société </a:t>
            </a:r>
            <a:r>
              <a:rPr lang="fr-FR" sz="2000" dirty="0" smtClean="0"/>
              <a:t>que ne </a:t>
            </a:r>
            <a:r>
              <a:rPr lang="fr-FR" sz="2000" dirty="0" smtClean="0"/>
              <a:t>la connaissait pas. </a:t>
            </a:r>
            <a:r>
              <a:rPr lang="fr-FR" sz="2000" dirty="0" smtClean="0"/>
              <a:t>Malgré tout </a:t>
            </a:r>
            <a:r>
              <a:rPr lang="fr-FR" sz="2000" dirty="0" smtClean="0"/>
              <a:t>ce que pouvaient dire les critiques, leur principale valeur fut </a:t>
            </a:r>
            <a:r>
              <a:rPr lang="fr-FR" sz="2000" dirty="0" smtClean="0"/>
              <a:t>d s’éloigner </a:t>
            </a:r>
            <a:r>
              <a:rPr lang="fr-FR" sz="2000" dirty="0" smtClean="0"/>
              <a:t>d’emblée de l'académisme.</a:t>
            </a:r>
          </a:p>
          <a:p>
            <a:pPr algn="just">
              <a:buNone/>
            </a:pPr>
            <a:r>
              <a:rPr lang="fr-FR" sz="2000" dirty="0" smtClean="0"/>
              <a:t>		D’ailleurs</a:t>
            </a:r>
            <a:r>
              <a:rPr lang="fr-FR" sz="2000" dirty="0" smtClean="0"/>
              <a:t>, le régime du protectorat n’installera pas aussitôt d’école des </a:t>
            </a:r>
            <a:r>
              <a:rPr lang="fr-FR" sz="2000" dirty="0" smtClean="0"/>
              <a:t>Beaux-arts </a:t>
            </a:r>
            <a:r>
              <a:rPr lang="fr-FR" sz="2000" dirty="0" smtClean="0"/>
              <a:t>au Maroc afin </a:t>
            </a:r>
            <a:r>
              <a:rPr lang="fr-FR" sz="2000" dirty="0" smtClean="0"/>
              <a:t>de permettre </a:t>
            </a:r>
            <a:r>
              <a:rPr lang="fr-FR" sz="2000" dirty="0" smtClean="0"/>
              <a:t>au peintre d’incorporer les codes, de maîtriser les connaissances de la nouvelle esthétique et </a:t>
            </a:r>
            <a:r>
              <a:rPr lang="fr-FR" sz="2000" dirty="0" smtClean="0"/>
              <a:t>de se </a:t>
            </a:r>
            <a:r>
              <a:rPr lang="fr-FR" sz="2000" dirty="0" smtClean="0"/>
              <a:t>hisser en “ sujet créateur ”, en individu distinct de la masse des artisans signant ses </a:t>
            </a:r>
            <a:r>
              <a:rPr lang="fr-FR" sz="2000" dirty="0" smtClean="0"/>
              <a:t>œuvres, </a:t>
            </a:r>
            <a:r>
              <a:rPr lang="fr-FR" sz="2000" dirty="0" smtClean="0"/>
              <a:t>voire </a:t>
            </a:r>
            <a:r>
              <a:rPr lang="fr-FR" sz="2000" dirty="0" smtClean="0"/>
              <a:t>en intellectuel </a:t>
            </a:r>
            <a:r>
              <a:rPr lang="fr-FR" sz="2000" dirty="0" smtClean="0"/>
              <a:t>à égalité avec le lettré, l’homme de l’écrit ou de parole de la culture théologique traditionnelle.</a:t>
            </a:r>
            <a:endParaRPr lang="fr-FR" sz="1400" dirty="0"/>
          </a:p>
        </p:txBody>
      </p:sp>
      <p:sp>
        <p:nvSpPr>
          <p:cNvPr id="4" name="Espace réservé du pied de page 13"/>
          <p:cNvSpPr>
            <a:spLocks noGrp="1"/>
          </p:cNvSpPr>
          <p:nvPr>
            <p:ph type="ftr" sz="quarter" idx="4294967295"/>
          </p:nvPr>
        </p:nvSpPr>
        <p:spPr>
          <a:xfrm>
            <a:off x="251520" y="0"/>
            <a:ext cx="8496944" cy="365125"/>
          </a:xfrm>
          <a:prstGeom prst="rect">
            <a:avLst/>
          </a:prstGeom>
        </p:spPr>
        <p:txBody>
          <a:bodyPr/>
          <a:lstStyle/>
          <a:p>
            <a:r>
              <a:rPr lang="fr-FR" dirty="0" smtClean="0"/>
              <a:t>Tourisme Durable et Patrimoine                                                                                                                    DUT- MDME</a:t>
            </a:r>
            <a:endParaRPr lang="fr-FR" dirty="0"/>
          </a:p>
        </p:txBody>
      </p:sp>
      <p:sp>
        <p:nvSpPr>
          <p:cNvPr id="5" name="Titre 4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648072"/>
          </a:xfrm>
        </p:spPr>
        <p:txBody>
          <a:bodyPr>
            <a:noAutofit/>
          </a:bodyPr>
          <a:lstStyle/>
          <a:p>
            <a:r>
              <a:rPr lang="fr-FR" sz="1800" b="1" dirty="0" smtClean="0"/>
              <a:t>3.3. LA PEINTURE DE L’INDÉPENDANCE</a:t>
            </a:r>
            <a:endParaRPr lang="fr-FR" sz="1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sz="quarter" idx="1"/>
          </p:nvPr>
        </p:nvSpPr>
        <p:spPr>
          <a:xfrm>
            <a:off x="539552" y="1412776"/>
            <a:ext cx="8147248" cy="4608512"/>
          </a:xfrm>
        </p:spPr>
        <p:txBody>
          <a:bodyPr>
            <a:noAutofit/>
          </a:bodyPr>
          <a:lstStyle/>
          <a:p>
            <a:pPr algn="just">
              <a:buNone/>
            </a:pPr>
            <a:r>
              <a:rPr lang="fr-FR" sz="2000" dirty="0" smtClean="0"/>
              <a:t>		Ce </a:t>
            </a:r>
            <a:r>
              <a:rPr lang="fr-FR" sz="2000" dirty="0" smtClean="0"/>
              <a:t>débat était soutenu par certains écrivains ou critiques d’art européens tels que Pierre </a:t>
            </a:r>
            <a:r>
              <a:rPr lang="fr-FR" sz="2000" dirty="0" err="1" smtClean="0"/>
              <a:t>Restany</a:t>
            </a:r>
            <a:r>
              <a:rPr lang="fr-FR" sz="2000" dirty="0" smtClean="0"/>
              <a:t>, </a:t>
            </a:r>
            <a:r>
              <a:rPr lang="fr-FR" sz="2000" dirty="0" smtClean="0"/>
              <a:t>Pierre </a:t>
            </a:r>
            <a:r>
              <a:rPr lang="fr-FR" sz="2000" dirty="0" err="1" smtClean="0"/>
              <a:t>Gaudibert</a:t>
            </a:r>
            <a:r>
              <a:rPr lang="fr-FR" sz="2000" dirty="0" smtClean="0"/>
              <a:t>, Gaston Diehl, Clarence Lambert, Tony </a:t>
            </a:r>
            <a:r>
              <a:rPr lang="fr-FR" sz="2000" dirty="0" err="1" smtClean="0"/>
              <a:t>Maraini</a:t>
            </a:r>
            <a:r>
              <a:rPr lang="fr-FR" sz="2000" dirty="0" smtClean="0"/>
              <a:t>, etc., qui témoignaient de l’intérêt voire </a:t>
            </a:r>
            <a:r>
              <a:rPr lang="fr-FR" sz="2000" dirty="0" smtClean="0"/>
              <a:t>de l’émerveillement </a:t>
            </a:r>
            <a:r>
              <a:rPr lang="fr-FR" sz="2000" dirty="0" smtClean="0"/>
              <a:t>éprouvé devant les </a:t>
            </a:r>
            <a:r>
              <a:rPr lang="fr-FR" sz="2000" dirty="0" err="1" smtClean="0"/>
              <a:t>oeuvres</a:t>
            </a:r>
            <a:r>
              <a:rPr lang="fr-FR" sz="2000" dirty="0" smtClean="0"/>
              <a:t> des peintres marocains. Il élargit le champ d’action à </a:t>
            </a:r>
            <a:r>
              <a:rPr lang="fr-FR" sz="2000" dirty="0" smtClean="0"/>
              <a:t>d’autres facettes </a:t>
            </a:r>
            <a:r>
              <a:rPr lang="fr-FR" sz="2000" dirty="0" smtClean="0"/>
              <a:t>de la culture marocaine et investit des domaines délicats pour le régime politique. </a:t>
            </a:r>
            <a:endParaRPr lang="fr-FR" sz="2000" dirty="0" smtClean="0"/>
          </a:p>
          <a:p>
            <a:pPr algn="just">
              <a:buNone/>
            </a:pPr>
            <a:r>
              <a:rPr lang="fr-FR" sz="2000" dirty="0" smtClean="0"/>
              <a:t>	</a:t>
            </a:r>
            <a:r>
              <a:rPr lang="fr-FR" sz="2000" dirty="0" smtClean="0"/>
              <a:t>	La </a:t>
            </a:r>
            <a:r>
              <a:rPr lang="fr-FR" sz="2000" dirty="0" smtClean="0"/>
              <a:t>question </a:t>
            </a:r>
            <a:r>
              <a:rPr lang="fr-FR" sz="2000" dirty="0" smtClean="0"/>
              <a:t>de la </a:t>
            </a:r>
            <a:r>
              <a:rPr lang="fr-FR" sz="2000" dirty="0" smtClean="0"/>
              <a:t>place et de la fonction de l’intellectuel et de l’artiste dans la société fut posée. Un tel </a:t>
            </a:r>
            <a:r>
              <a:rPr lang="fr-FR" sz="2000" dirty="0" smtClean="0"/>
              <a:t>mouvement ambitionnait </a:t>
            </a:r>
            <a:r>
              <a:rPr lang="fr-FR" sz="2000" dirty="0" smtClean="0"/>
              <a:t>de faire participer les intellectuels au devenir de la culture marocaine et de mettre en </a:t>
            </a:r>
            <a:r>
              <a:rPr lang="fr-FR" sz="2000" dirty="0" smtClean="0"/>
              <a:t>place les </a:t>
            </a:r>
            <a:r>
              <a:rPr lang="fr-FR" sz="2000" dirty="0" smtClean="0"/>
              <a:t>fondements d’un champ culturel et artistique relativement autonome.</a:t>
            </a:r>
            <a:endParaRPr lang="fr-FR" sz="1400" dirty="0"/>
          </a:p>
        </p:txBody>
      </p:sp>
      <p:sp>
        <p:nvSpPr>
          <p:cNvPr id="4" name="Espace réservé du pied de page 13"/>
          <p:cNvSpPr>
            <a:spLocks noGrp="1"/>
          </p:cNvSpPr>
          <p:nvPr>
            <p:ph type="ftr" sz="quarter" idx="4294967295"/>
          </p:nvPr>
        </p:nvSpPr>
        <p:spPr>
          <a:xfrm>
            <a:off x="251520" y="0"/>
            <a:ext cx="8496944" cy="365125"/>
          </a:xfrm>
          <a:prstGeom prst="rect">
            <a:avLst/>
          </a:prstGeom>
        </p:spPr>
        <p:txBody>
          <a:bodyPr/>
          <a:lstStyle/>
          <a:p>
            <a:r>
              <a:rPr lang="fr-FR" dirty="0" smtClean="0"/>
              <a:t>Tourisme Durable et Patrimoine                                                                                                                    DUT- MDME</a:t>
            </a:r>
            <a:endParaRPr lang="fr-FR" dirty="0"/>
          </a:p>
        </p:txBody>
      </p:sp>
      <p:sp>
        <p:nvSpPr>
          <p:cNvPr id="5" name="Titre 4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648072"/>
          </a:xfrm>
        </p:spPr>
        <p:txBody>
          <a:bodyPr>
            <a:noAutofit/>
          </a:bodyPr>
          <a:lstStyle/>
          <a:p>
            <a:r>
              <a:rPr lang="fr-FR" sz="1800" b="1" dirty="0" smtClean="0"/>
              <a:t>3.4. L’AVENTURE </a:t>
            </a:r>
            <a:r>
              <a:rPr lang="fr-FR" sz="1800" b="1" dirty="0" smtClean="0"/>
              <a:t>DES ARTS CONTEMPORAINS AU MAROC</a:t>
            </a:r>
            <a:endParaRPr lang="fr-FR" sz="1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sz="quarter" idx="1"/>
          </p:nvPr>
        </p:nvSpPr>
        <p:spPr>
          <a:xfrm>
            <a:off x="539552" y="1412776"/>
            <a:ext cx="8147248" cy="4608512"/>
          </a:xfrm>
        </p:spPr>
        <p:txBody>
          <a:bodyPr>
            <a:noAutofit/>
          </a:bodyPr>
          <a:lstStyle/>
          <a:p>
            <a:pPr algn="just">
              <a:buNone/>
            </a:pPr>
            <a:r>
              <a:rPr lang="fr-FR" sz="1800" dirty="0" smtClean="0"/>
              <a:t>		Le </a:t>
            </a:r>
            <a:r>
              <a:rPr lang="fr-FR" sz="1800" dirty="0" smtClean="0"/>
              <a:t>débat collectif politisé inauguré dans les années 60 fléchit progressivement à partir du milieu des </a:t>
            </a:r>
            <a:r>
              <a:rPr lang="fr-FR" sz="1800" dirty="0" smtClean="0"/>
              <a:t>années 70</a:t>
            </a:r>
            <a:r>
              <a:rPr lang="fr-FR" sz="1800" dirty="0" smtClean="0"/>
              <a:t>. Faute de liberté, le débat disparut et la parole se tarit. La revue Souffle fut interdite et ses </a:t>
            </a:r>
            <a:r>
              <a:rPr lang="fr-FR" sz="1800" dirty="0" smtClean="0"/>
              <a:t>responsables emprisonnés</a:t>
            </a:r>
            <a:r>
              <a:rPr lang="fr-FR" sz="1800" dirty="0" smtClean="0"/>
              <a:t>, les autres cessant “ spontanément ” de paraître. </a:t>
            </a:r>
            <a:endParaRPr lang="fr-FR" sz="1800" dirty="0" smtClean="0"/>
          </a:p>
          <a:p>
            <a:pPr algn="just">
              <a:buNone/>
            </a:pPr>
            <a:r>
              <a:rPr lang="fr-FR" sz="1800" dirty="0" smtClean="0"/>
              <a:t>	</a:t>
            </a:r>
            <a:r>
              <a:rPr lang="fr-FR" sz="1800" dirty="0" smtClean="0"/>
              <a:t>	Sur </a:t>
            </a:r>
            <a:r>
              <a:rPr lang="fr-FR" sz="1800" dirty="0" smtClean="0"/>
              <a:t>le plan culturel, le Maroc prit un </a:t>
            </a:r>
            <a:r>
              <a:rPr lang="fr-FR" sz="1800" dirty="0" smtClean="0"/>
              <a:t>retard considérable. </a:t>
            </a:r>
            <a:r>
              <a:rPr lang="fr-FR" sz="1800" dirty="0" smtClean="0"/>
              <a:t>Mais paradoxalement, le manque de liberté, tout en empêchant la dynamique </a:t>
            </a:r>
            <a:r>
              <a:rPr lang="fr-FR" sz="1800" dirty="0" smtClean="0"/>
              <a:t>intellectuelle et </a:t>
            </a:r>
            <a:r>
              <a:rPr lang="fr-FR" sz="1800" dirty="0" smtClean="0"/>
              <a:t>les échanges entre créateurs, favorisa l’avènement d’un nombre impressionnant d’artistes travaillant </a:t>
            </a:r>
            <a:r>
              <a:rPr lang="fr-FR" sz="1800" dirty="0" smtClean="0"/>
              <a:t>en électrons </a:t>
            </a:r>
            <a:r>
              <a:rPr lang="fr-FR" sz="1800" dirty="0" smtClean="0"/>
              <a:t>libres dans l’intimité de leur atelier</a:t>
            </a:r>
            <a:r>
              <a:rPr lang="fr-FR" sz="1800" dirty="0" smtClean="0"/>
              <a:t>.</a:t>
            </a:r>
            <a:endParaRPr lang="fr-FR" sz="1800" dirty="0" smtClean="0"/>
          </a:p>
          <a:p>
            <a:pPr>
              <a:buNone/>
            </a:pPr>
            <a:r>
              <a:rPr lang="fr-FR" sz="1800" dirty="0" smtClean="0"/>
              <a:t>		Depuis </a:t>
            </a:r>
            <a:r>
              <a:rPr lang="fr-FR" sz="1800" dirty="0" smtClean="0"/>
              <a:t>cinq ans, le contexte politique et culturel marocain est en mutation. Même si les réformes </a:t>
            </a:r>
            <a:r>
              <a:rPr lang="fr-FR" sz="1800" dirty="0" smtClean="0"/>
              <a:t>sont lentes</a:t>
            </a:r>
            <a:r>
              <a:rPr lang="fr-FR" sz="1800" dirty="0" smtClean="0"/>
              <a:t>, un vent de liberté souffle sur le pays, dont la culture et l’art profitent amplement. Depuis la fin </a:t>
            </a:r>
            <a:r>
              <a:rPr lang="fr-FR" sz="1800" dirty="0" smtClean="0"/>
              <a:t>des années </a:t>
            </a:r>
            <a:r>
              <a:rPr lang="fr-FR" sz="1800" dirty="0" smtClean="0"/>
              <a:t>80, nombreux sont les jeunes talents a être parvenus, après avoir enduré l’épreuve de l’inertie </a:t>
            </a:r>
            <a:r>
              <a:rPr lang="fr-FR" sz="1800" dirty="0" smtClean="0"/>
              <a:t>des institutions </a:t>
            </a:r>
            <a:r>
              <a:rPr lang="fr-FR" sz="1800" dirty="0" smtClean="0"/>
              <a:t>et de l’absence du marché, à s’imposer au Maroc voire à l’étranger. </a:t>
            </a:r>
            <a:r>
              <a:rPr lang="fr-FR" sz="1800" dirty="0" smtClean="0"/>
              <a:t>Citons</a:t>
            </a:r>
            <a:endParaRPr lang="fr-FR" sz="1800" dirty="0"/>
          </a:p>
        </p:txBody>
      </p:sp>
      <p:sp>
        <p:nvSpPr>
          <p:cNvPr id="4" name="Espace réservé du pied de page 13"/>
          <p:cNvSpPr>
            <a:spLocks noGrp="1"/>
          </p:cNvSpPr>
          <p:nvPr>
            <p:ph type="ftr" sz="quarter" idx="4294967295"/>
          </p:nvPr>
        </p:nvSpPr>
        <p:spPr>
          <a:xfrm>
            <a:off x="251520" y="0"/>
            <a:ext cx="8496944" cy="365125"/>
          </a:xfrm>
          <a:prstGeom prst="rect">
            <a:avLst/>
          </a:prstGeom>
        </p:spPr>
        <p:txBody>
          <a:bodyPr/>
          <a:lstStyle/>
          <a:p>
            <a:r>
              <a:rPr lang="fr-FR" dirty="0" smtClean="0"/>
              <a:t>Tourisme Durable et Patrimoine                                                                                                                    DUT- MDME</a:t>
            </a:r>
            <a:endParaRPr lang="fr-FR" dirty="0"/>
          </a:p>
        </p:txBody>
      </p:sp>
      <p:sp>
        <p:nvSpPr>
          <p:cNvPr id="5" name="Titre 4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648072"/>
          </a:xfrm>
        </p:spPr>
        <p:txBody>
          <a:bodyPr>
            <a:noAutofit/>
          </a:bodyPr>
          <a:lstStyle/>
          <a:p>
            <a:r>
              <a:rPr lang="fr-FR" sz="1800" b="1" dirty="0" smtClean="0"/>
              <a:t>3.4. L’AVENTURE DES ARTS CONTEMPORAINS AU MAROC</a:t>
            </a:r>
            <a:endParaRPr lang="fr-FR" sz="1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2887</TotalTime>
  <Words>112</Words>
  <Application>Microsoft Office PowerPoint</Application>
  <PresentationFormat>Affichage à l'écran (4:3)</PresentationFormat>
  <Paragraphs>40</Paragraphs>
  <Slides>9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9</vt:i4>
      </vt:variant>
    </vt:vector>
  </HeadingPairs>
  <TitlesOfParts>
    <vt:vector size="10" baseType="lpstr">
      <vt:lpstr>Thème Office</vt:lpstr>
      <vt:lpstr> valorisation du patrimoine  Séance  du 26/03/20120  </vt:lpstr>
      <vt:lpstr>3.1. LA PEINTURE DE CHEVALET : UNE RUPTURE CULTURELLE RADICALE</vt:lpstr>
      <vt:lpstr>3.1. LA PEINTURE DE CHEVALET : UNE RUPTURE CULTURELLE RADICALE</vt:lpstr>
      <vt:lpstr>3.2. LES PRÉCURSEURS</vt:lpstr>
      <vt:lpstr>3.2. LES PRÉCURSEURS</vt:lpstr>
      <vt:lpstr>3.3. LA PEINTURE DE L’INDÉPENDANCE</vt:lpstr>
      <vt:lpstr>3.3. LA PEINTURE DE L’INDÉPENDANCE</vt:lpstr>
      <vt:lpstr>3.4. L’AVENTURE DES ARTS CONTEMPORAINS AU MAROC</vt:lpstr>
      <vt:lpstr>3.4. L’AVENTURE DES ARTS CONTEMPORAINS AU MAROC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1. Concepts et définitions </dc:title>
  <dc:creator>mes documents</dc:creator>
  <cp:lastModifiedBy>mes documents</cp:lastModifiedBy>
  <cp:revision>201</cp:revision>
  <dcterms:created xsi:type="dcterms:W3CDTF">2020-01-29T19:53:20Z</dcterms:created>
  <dcterms:modified xsi:type="dcterms:W3CDTF">2020-03-20T14:21:44Z</dcterms:modified>
</cp:coreProperties>
</file>